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10" r:id="rId4"/>
    <p:sldMasterId id="2147484004" r:id="rId5"/>
    <p:sldMasterId id="2147484042" r:id="rId6"/>
  </p:sldMasterIdLst>
  <p:notesMasterIdLst>
    <p:notesMasterId r:id="rId13"/>
  </p:notesMasterIdLst>
  <p:handoutMasterIdLst>
    <p:handoutMasterId r:id="rId14"/>
  </p:handoutMasterIdLst>
  <p:sldIdLst>
    <p:sldId id="10196" r:id="rId7"/>
    <p:sldId id="10083" r:id="rId8"/>
    <p:sldId id="260" r:id="rId9"/>
    <p:sldId id="257" r:id="rId10"/>
    <p:sldId id="256" r:id="rId11"/>
    <p:sldId id="1018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04" autoAdjust="0"/>
  </p:normalViewPr>
  <p:slideViewPr>
    <p:cSldViewPr snapToGrid="0">
      <p:cViewPr varScale="1">
        <p:scale>
          <a:sx n="98" d="100"/>
          <a:sy n="98" d="100"/>
        </p:scale>
        <p:origin x="96" y="11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11/22/2025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11/22/2025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7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9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4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79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398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91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42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3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99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572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1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6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629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797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19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67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707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11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04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150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72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431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85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84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110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492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78" y="2130426"/>
            <a:ext cx="777442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57" y="3886200"/>
            <a:ext cx="64024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47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01" y="4406901"/>
            <a:ext cx="77744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01" y="2906713"/>
            <a:ext cx="77744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2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19" y="1600201"/>
            <a:ext cx="40396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411" y="1600201"/>
            <a:ext cx="40396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6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535113"/>
            <a:ext cx="4041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19" y="2174875"/>
            <a:ext cx="40412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235" y="1535113"/>
            <a:ext cx="4042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235" y="2174875"/>
            <a:ext cx="40428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8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56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61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78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73050"/>
            <a:ext cx="30090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81" y="273051"/>
            <a:ext cx="511308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19" y="1435101"/>
            <a:ext cx="300909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2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55" y="4800600"/>
            <a:ext cx="548782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55" y="612775"/>
            <a:ext cx="548782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55" y="5367338"/>
            <a:ext cx="548782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61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864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127" y="274639"/>
            <a:ext cx="20579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19" y="274639"/>
            <a:ext cx="602136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4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8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7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4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16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6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16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79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702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19" y="274638"/>
            <a:ext cx="8231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600201"/>
            <a:ext cx="8231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2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14A0-3721-B1E3-DEFC-31B95CAE8847}"/>
              </a:ext>
            </a:extLst>
          </p:cNvPr>
          <p:cNvSpPr txBox="1"/>
          <p:nvPr/>
        </p:nvSpPr>
        <p:spPr>
          <a:xfrm>
            <a:off x="3036480" y="1906596"/>
            <a:ext cx="74897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方正舒体" panose="02010601030101010101" pitchFamily="2" charset="-122"/>
                <a:cs typeface="+mn-cs"/>
              </a:rPr>
              <a:t>ANNOUNCEMENTS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84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B39417-B006-A8F9-D048-7CDA367B37D3}"/>
              </a:ext>
            </a:extLst>
          </p:cNvPr>
          <p:cNvSpPr txBox="1"/>
          <p:nvPr/>
        </p:nvSpPr>
        <p:spPr>
          <a:xfrm>
            <a:off x="731521" y="552959"/>
            <a:ext cx="1092467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方正舒体" panose="02010601030101010101" pitchFamily="2" charset="-122"/>
                <a:cs typeface="+mn-cs"/>
              </a:rPr>
              <a:t>Thanksgiving Dinner, Baptism and sharing: 6-8:30pm. Please come with your families and friends to enjoy the holiday feast, witness the 7 baptisms  and count the Lord’s blessings all together.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23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951F-6CD2-A445-519E-468558C0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957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Elder-in-Training Candidates</a:t>
            </a:r>
            <a:endParaRPr lang="zh-CN" alt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Brush Script MT" panose="03060802040406070304" pitchFamily="66" charset="-122"/>
            </a:endParaRPr>
          </a:p>
        </p:txBody>
      </p:sp>
      <p:pic>
        <p:nvPicPr>
          <p:cNvPr id="5" name="Picture 4" descr="A person wearing glasses and a plaid shirt&#10;&#10;AI-generated content may be incorrect.">
            <a:extLst>
              <a:ext uri="{FF2B5EF4-FFF2-40B4-BE49-F238E27FC236}">
                <a16:creationId xmlns:a16="http://schemas.microsoft.com/office/drawing/2014/main" id="{CAE84144-B5C6-5A9E-E0E0-55132A81F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512" y="2443377"/>
            <a:ext cx="2069320" cy="3347925"/>
          </a:xfrm>
          <a:prstGeom prst="rect">
            <a:avLst/>
          </a:prstGeom>
        </p:spPr>
      </p:pic>
      <p:pic>
        <p:nvPicPr>
          <p:cNvPr id="7" name="Picture 6" descr="A person standing in front of a yellow wall&#10;&#10;AI-generated content may be incorrect.">
            <a:extLst>
              <a:ext uri="{FF2B5EF4-FFF2-40B4-BE49-F238E27FC236}">
                <a16:creationId xmlns:a16="http://schemas.microsoft.com/office/drawing/2014/main" id="{953238DC-F97C-E4BB-5370-7733C6202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767" y="4370075"/>
            <a:ext cx="3046882" cy="2031255"/>
          </a:xfrm>
          <a:prstGeom prst="rect">
            <a:avLst/>
          </a:prstGeom>
        </p:spPr>
      </p:pic>
      <p:pic>
        <p:nvPicPr>
          <p:cNvPr id="9" name="Picture 8" descr="A person in a suit&#10;&#10;AI-generated content may be incorrect.">
            <a:extLst>
              <a:ext uri="{FF2B5EF4-FFF2-40B4-BE49-F238E27FC236}">
                <a16:creationId xmlns:a16="http://schemas.microsoft.com/office/drawing/2014/main" id="{35DBD10F-3D6E-C029-7D15-69BDEFB8A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41" y="4370075"/>
            <a:ext cx="3046883" cy="2031255"/>
          </a:xfrm>
          <a:prstGeom prst="rect">
            <a:avLst/>
          </a:prstGeom>
        </p:spPr>
      </p:pic>
      <p:pic>
        <p:nvPicPr>
          <p:cNvPr id="11" name="Picture 10" descr="A person with short black hair&#10;&#10;AI-generated content may be incorrect.">
            <a:extLst>
              <a:ext uri="{FF2B5EF4-FFF2-40B4-BE49-F238E27FC236}">
                <a16:creationId xmlns:a16="http://schemas.microsoft.com/office/drawing/2014/main" id="{DD0166CE-6130-9B9F-E7CF-BEBF40BDF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767" y="1613989"/>
            <a:ext cx="3046883" cy="2031255"/>
          </a:xfrm>
          <a:prstGeom prst="rect">
            <a:avLst/>
          </a:prstGeom>
        </p:spPr>
      </p:pic>
      <p:pic>
        <p:nvPicPr>
          <p:cNvPr id="13" name="Picture 12" descr="A person wearing glasses and a black jacket&#10;&#10;AI-generated content may be incorrect.">
            <a:extLst>
              <a:ext uri="{FF2B5EF4-FFF2-40B4-BE49-F238E27FC236}">
                <a16:creationId xmlns:a16="http://schemas.microsoft.com/office/drawing/2014/main" id="{2FA563FD-BDE6-FAD3-074E-A7225FF80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96" y="1613989"/>
            <a:ext cx="3046883" cy="203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1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51248" y="129536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Candidate Q&amp;A Sessions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151248" y="702469"/>
            <a:ext cx="10782573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b="1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>
              <a:defRPr sz="2800">
                <a:solidFill>
                  <a:srgbClr val="50280A"/>
                </a:solidFill>
                <a:latin typeface="Segoe Script"/>
              </a:defRPr>
            </a:pPr>
            <a:r>
              <a:rPr sz="3200" b="1" dirty="0"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11/23/2025 (Sun)</a:t>
            </a:r>
            <a:br>
              <a:rPr sz="3200" b="1" dirty="0"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David Cage </a:t>
            </a:r>
            <a:r>
              <a:rPr sz="3200" b="1" dirty="0" err="1"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凯·大卫</a:t>
            </a:r>
            <a:r>
              <a:rPr sz="3200" b="1" dirty="0"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| Mike Cheung </a:t>
            </a:r>
            <a:r>
              <a:rPr sz="3200" b="1" dirty="0" err="1"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张学辉</a:t>
            </a:r>
            <a:br>
              <a:rPr sz="3200" b="1" dirty="0"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 PM – 4 PM | Worship Hall</a:t>
            </a:r>
            <a:br>
              <a:rPr sz="3200" b="1" dirty="0"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11/30/2025 (Sun)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Yiming Li </a:t>
            </a:r>
            <a:r>
              <a:rPr sz="28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郦一明</a:t>
            </a: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| Jonathon Lee </a:t>
            </a:r>
            <a:r>
              <a:rPr sz="28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李寿富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 PM – 4 PM | Worship Hall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12/7/2025 (Sun)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Philip Ruan </a:t>
            </a:r>
            <a:r>
              <a:rPr sz="28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阮英昶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 PM – 4 PM | Worship Hall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Scan QR Code for digital access →</a:t>
            </a:r>
          </a:p>
        </p:txBody>
      </p:sp>
      <p:pic>
        <p:nvPicPr>
          <p:cNvPr id="4" name="Picture 3" descr="ECBC_Elder_Candidates_Q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319" y="2026906"/>
            <a:ext cx="4831095" cy="48310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788" y="52748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800" b="1" dirty="0">
                <a:solidFill>
                  <a:srgbClr val="002060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2025 Elder-in-Training Candidates Announcement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8788" y="990486"/>
            <a:ext cx="1097280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b="1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>
              <a:defRPr sz="2800">
                <a:solidFill>
                  <a:srgbClr val="50280A"/>
                </a:solidFill>
                <a:latin typeface="Segoe Script"/>
              </a:defRPr>
            </a:pPr>
            <a:r>
              <a:rPr lang="en-US"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Elder-in-Training Candidates were nominated by the pastoral team and will be interviewed by church members.</a:t>
            </a:r>
          </a:p>
          <a:p>
            <a:pPr algn="ctr">
              <a:defRPr sz="2800">
                <a:solidFill>
                  <a:srgbClr val="50280A"/>
                </a:solidFill>
                <a:latin typeface="Segoe Script"/>
              </a:defRPr>
            </a:pP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December 28, 2025, members will vote to approve the candidates (75% approval required). Approved candidates will work alongside pastors for one year before being confirmed as elders.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Full questionnaire responses are posted on the hallway board.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Printed copies are available in the church office.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Digital copy available here:</a:t>
            </a:r>
            <a:b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sz="28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drive.google.com</a:t>
            </a: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/file/d/1v1jCPQ-pGshWbYg1TFzHPr0u53JTJ1Y3/</a:t>
            </a:r>
            <a:r>
              <a:rPr sz="2800" b="1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view?usp</a:t>
            </a:r>
            <a:r>
              <a:rPr sz="2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=sharing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CB36E9-6C62-3D4D-CB91-A3161B983A10}"/>
              </a:ext>
            </a:extLst>
          </p:cNvPr>
          <p:cNvSpPr txBox="1"/>
          <p:nvPr/>
        </p:nvSpPr>
        <p:spPr>
          <a:xfrm>
            <a:off x="593124" y="754938"/>
            <a:ext cx="10589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Garamond" panose="02020404030301010803"/>
                <a:ea typeface="方正舒体" panose="02010601030101010101" pitchFamily="2" charset="-122"/>
                <a:cs typeface="+mn-cs"/>
              </a:rPr>
              <a:t>【2026 Missions College 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方正舒体" panose="02010601030101010101" pitchFamily="2" charset="-122"/>
                <a:cs typeface="+mn-cs"/>
              </a:rPr>
              <a:t>1/21~24 in Rockville, VA. Please register with Eric Li if you would like to go.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167AE-FB74-983F-A7A4-267875FFDD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15" t="22884" r="13142" b="14054"/>
          <a:stretch>
            <a:fillRect/>
          </a:stretch>
        </p:blipFill>
        <p:spPr>
          <a:xfrm>
            <a:off x="4191573" y="2852057"/>
            <a:ext cx="7713575" cy="3497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7381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1595</TotalTime>
  <Words>244</Words>
  <Application>Microsoft Office PowerPoint</Application>
  <PresentationFormat>Widescreen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KaiTi</vt:lpstr>
      <vt:lpstr>Arial</vt:lpstr>
      <vt:lpstr>Brush Script MT</vt:lpstr>
      <vt:lpstr>Calibri</vt:lpstr>
      <vt:lpstr>Century Gothic</vt:lpstr>
      <vt:lpstr>Garamond</vt:lpstr>
      <vt:lpstr>Times New Roman</vt:lpstr>
      <vt:lpstr>Organic</vt:lpstr>
      <vt:lpstr>1_Organic</vt:lpstr>
      <vt:lpstr>Office Theme</vt:lpstr>
      <vt:lpstr>PowerPoint Presentation</vt:lpstr>
      <vt:lpstr>PowerPoint Presentation</vt:lpstr>
      <vt:lpstr>Elder-in-Training Candidates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Li</dc:creator>
  <cp:lastModifiedBy>Eric Li</cp:lastModifiedBy>
  <cp:revision>75</cp:revision>
  <dcterms:created xsi:type="dcterms:W3CDTF">2024-12-15T03:28:32Z</dcterms:created>
  <dcterms:modified xsi:type="dcterms:W3CDTF">2025-11-23T03:22:20Z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